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25" r:id="rId5"/>
    <p:sldId id="326" r:id="rId6"/>
    <p:sldId id="259" r:id="rId7"/>
    <p:sldId id="346" r:id="rId8"/>
    <p:sldId id="341" r:id="rId9"/>
    <p:sldId id="264" r:id="rId10"/>
    <p:sldId id="261" r:id="rId11"/>
    <p:sldId id="345" r:id="rId12"/>
    <p:sldId id="3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  <p:cmAuthor id="4" name="Jenny Perks" initials="JP" lastIdx="5" clrIdx="3">
    <p:extLst>
      <p:ext uri="{19B8F6BF-5375-455C-9EA6-DF929625EA0E}">
        <p15:presenceInfo xmlns:p15="http://schemas.microsoft.com/office/powerpoint/2012/main" userId="S::jenny.perks@barwonwater.vic.gov.au::fa07a7d6-1070-4817-b3e8-f0d8aec63ca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682ED5-133E-D2A1-321C-5046225C9C58}" v="11" dt="2024-09-20T03:59:47.902"/>
    <p1510:client id="{36D7A912-5FC2-4B86-2B72-E7B7C821A157}" v="27" dt="2024-09-20T04:57:00.696"/>
    <p1510:client id="{6BD8BE15-A407-4136-A365-1CBD6660077A}" v="4266" dt="2024-09-20T03:58:04.850"/>
    <p1510:client id="{86D31593-2896-47A8-9663-332DB124BDEE}" v="466" dt="2024-09-20T04:32:12.371"/>
    <p1510:client id="{BD52F207-954A-43D9-876D-5F8E33A68E65}" v="26" dt="2024-09-20T04:29:02.046"/>
    <p1510:client id="{CF31744E-1EF3-41A2-9E4E-508CA24EF039}" v="1" dt="2024-09-20T02:46:37.493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816"/>
        <p:guide orient="horz" pos="384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906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Early intervention – such as operational decision making, water harvesting, </a:t>
            </a:r>
            <a:r>
              <a:rPr lang="en-AU" err="1"/>
              <a:t>initating</a:t>
            </a:r>
            <a:r>
              <a:rPr lang="en-AU"/>
              <a:t> aeration, reactive samples, landowner engagement and education, on ground waterway and protection work</a:t>
            </a:r>
          </a:p>
        </p:txBody>
      </p:sp>
    </p:spTree>
    <p:extLst>
      <p:ext uri="{BB962C8B-B14F-4D97-AF65-F5344CB8AC3E}">
        <p14:creationId xmlns:p14="http://schemas.microsoft.com/office/powerpoint/2010/main" val="171196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The dashboard is a python based application using </a:t>
            </a:r>
            <a:r>
              <a:rPr lang="en-AU" err="1"/>
              <a:t>Plotly</a:t>
            </a:r>
            <a:r>
              <a:rPr lang="en-AU"/>
              <a:t> and hosted on </a:t>
            </a:r>
            <a:r>
              <a:rPr lang="en-AU" err="1"/>
              <a:t>Streamlit</a:t>
            </a:r>
            <a:endParaRPr lang="en-AU"/>
          </a:p>
          <a:p>
            <a:r>
              <a:rPr lang="en-AU"/>
              <a:t>The front page outlines the site and links to an AI bot for speedy data insights</a:t>
            </a:r>
          </a:p>
          <a:p>
            <a:r>
              <a:rPr lang="en-AU"/>
              <a:t>We’re using all the datasets provided </a:t>
            </a:r>
          </a:p>
          <a:p>
            <a:r>
              <a:rPr lang="en-AU"/>
              <a:t>And you can see an example of the trend of the eco </a:t>
            </a:r>
            <a:r>
              <a:rPr lang="en-AU" err="1"/>
              <a:t>dectection</a:t>
            </a:r>
            <a:r>
              <a:rPr lang="en-AU"/>
              <a:t> water quality data</a:t>
            </a:r>
          </a:p>
          <a:p>
            <a:r>
              <a:rPr lang="en-AU"/>
              <a:t>You can see we can select for sensor location and we can customise data views</a:t>
            </a:r>
          </a:p>
          <a:p>
            <a:r>
              <a:rPr lang="en-AU"/>
              <a:t>Here is the rainfall and streamflow data customisable by view and date range</a:t>
            </a:r>
          </a:p>
          <a:p>
            <a:r>
              <a:rPr lang="en-AU"/>
              <a:t>And critically we can compare datasets – for example the eco detection sensors compared with the water quality lab data</a:t>
            </a:r>
          </a:p>
          <a:p>
            <a:r>
              <a:rPr lang="en-AU"/>
              <a:t>We can change between sites and can see correlations to validate the data integrity</a:t>
            </a:r>
          </a:p>
          <a:p>
            <a:r>
              <a:rPr lang="en-AU"/>
              <a:t>We can turn off outliers – to give another view, and select date range</a:t>
            </a:r>
          </a:p>
          <a:p>
            <a:r>
              <a:rPr lang="en-AU"/>
              <a:t>An additional benefit is that we have the ability to set alarms and limits  - for example this can be informed by Australian Drinking Water Guideline limits, EPA licenses or fresh and marine water quality guidelines.</a:t>
            </a:r>
          </a:p>
          <a:p>
            <a:r>
              <a:rPr lang="en-AU"/>
              <a:t>And here you can see an alarm history present to guidelines</a:t>
            </a:r>
          </a:p>
          <a:p>
            <a:r>
              <a:rPr lang="en-AU"/>
              <a:t>Here we see the geographical area overlaid with </a:t>
            </a:r>
            <a:r>
              <a:rPr lang="en-AU" err="1"/>
              <a:t>rainflow</a:t>
            </a:r>
            <a:r>
              <a:rPr lang="en-AU"/>
              <a:t>, streamflow, lab sample points, eco detect sensors, temperature data and a live view of alerts or alarms and their severity</a:t>
            </a:r>
          </a:p>
          <a:p>
            <a:r>
              <a:rPr lang="en-AU"/>
              <a:t>Finally the ability to create reports and or export data</a:t>
            </a:r>
          </a:p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411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6609C33-D605-6146-1378-F67C572F05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04800 w 12192000"/>
              <a:gd name="connsiteY0" fmla="*/ 266701 h 6858000"/>
              <a:gd name="connsiteX1" fmla="*/ 304800 w 12192000"/>
              <a:gd name="connsiteY1" fmla="*/ 6591300 h 6858000"/>
              <a:gd name="connsiteX2" fmla="*/ 11887200 w 12192000"/>
              <a:gd name="connsiteY2" fmla="*/ 6591300 h 6858000"/>
              <a:gd name="connsiteX3" fmla="*/ 11887200 w 12192000"/>
              <a:gd name="connsiteY3" fmla="*/ 266701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7320"/>
            <a:ext cx="10515600" cy="4023360"/>
          </a:xfrm>
        </p:spPr>
        <p:txBody>
          <a:bodyPr anchor="ctr"/>
          <a:lstStyle>
            <a:lvl1pPr algn="ctr">
              <a:defRPr sz="5400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DC5B68-548C-395D-B9A9-EA694F6CB59F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572000" cy="3429000"/>
          </a:xfrm>
          <a:noFill/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400"/>
              </a:spcBef>
              <a:buSzPct val="80000"/>
              <a:defRPr sz="1800" b="1"/>
            </a:lvl1pPr>
            <a:lvl2pPr marL="4572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2pPr>
            <a:lvl3pPr marL="914400">
              <a:lnSpc>
                <a:spcPct val="90000"/>
              </a:lnSpc>
              <a:spcBef>
                <a:spcPts val="1400"/>
              </a:spcBef>
              <a:buSzPct val="80000"/>
              <a:defRPr sz="1800"/>
            </a:lvl3pPr>
            <a:lvl4pPr marL="9144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4pPr>
            <a:lvl5pPr marL="1371600">
              <a:lnSpc>
                <a:spcPct val="90000"/>
              </a:lnSpc>
              <a:spcBef>
                <a:spcPts val="1400"/>
              </a:spcBef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064" y="2377440"/>
            <a:ext cx="4645152" cy="34290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800"/>
            </a:lvl2pPr>
            <a:lvl3pPr marL="1371600">
              <a:buSzPct val="80000"/>
              <a:defRPr sz="1800"/>
            </a:lvl3pPr>
            <a:lvl4pPr marL="1828800">
              <a:buSzPct val="80000"/>
              <a:defRPr sz="1800"/>
            </a:lvl4pPr>
            <a:lvl5pPr marL="2286000"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424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59BA83-0C6E-2A70-AED3-E386CABE6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601200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80160" y="2377440"/>
            <a:ext cx="9619488" cy="3429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612406-06E6-DCE4-7F2F-D98836A802A6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889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 cap="all" baseline="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39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</p:spPr>
        <p:txBody>
          <a:bodyPr wrap="square" bIns="0" anchor="ctr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</p:spPr>
        <p:txBody>
          <a:bodyPr anchor="t"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CE7D81-1954-1B1F-C0AC-21C85AFD3C1E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738F023-8BDF-71DB-D6AB-776F7C6413B2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3581400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  <a:gd name="connsiteX4" fmla="*/ 0 w 3581400"/>
              <a:gd name="connsiteY4" fmla="*/ 6172201 h 6858000"/>
              <a:gd name="connsiteX5" fmla="*/ 2971800 w 3581400"/>
              <a:gd name="connsiteY5" fmla="*/ 6172201 h 6858000"/>
              <a:gd name="connsiteX6" fmla="*/ 2971800 w 3581400"/>
              <a:gd name="connsiteY6" fmla="*/ 685800 h 6858000"/>
              <a:gd name="connsiteX7" fmla="*/ 0 w 3581400"/>
              <a:gd name="connsiteY7" fmla="*/ 6858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/>
          <a:lstStyle>
            <a:lvl1pPr>
              <a:defRPr sz="3200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3566160"/>
            <a:ext cx="4114800" cy="2651760"/>
          </a:xfr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spcBef>
                <a:spcPts val="14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cap="all" spc="0" baseline="0"/>
            </a:lvl1pPr>
            <a:lvl2pPr marL="914400">
              <a:defRPr spc="0" baseline="0"/>
            </a:lvl2pPr>
            <a:lvl3pPr marL="1371600">
              <a:defRPr spc="0" baseline="0"/>
            </a:lvl3pPr>
            <a:lvl4pPr marL="1828800">
              <a:defRPr spc="0" baseline="0"/>
            </a:lvl4pPr>
            <a:lvl5pPr marL="2286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7568" y="1435608"/>
            <a:ext cx="5897880" cy="397764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3EB7E3-3953-BAB4-1B15-383082C6C31E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697480"/>
            <a:ext cx="10515600" cy="2606040"/>
          </a:xfrm>
        </p:spPr>
        <p:txBody>
          <a:bodyPr anchor="ctr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6044184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23682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3AD4F0-8C4C-FC68-2450-06419A6D0131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A510974D-B222-2876-052D-21F0E075D288}"/>
              </a:ext>
            </a:extLst>
          </p:cNvPr>
          <p:cNvSpPr/>
          <p:nvPr userDrawn="1"/>
        </p:nvSpPr>
        <p:spPr>
          <a:xfrm>
            <a:off x="0" y="0"/>
            <a:ext cx="12192000" cy="4457700"/>
          </a:xfrm>
          <a:custGeom>
            <a:avLst/>
            <a:gdLst>
              <a:gd name="connsiteX0" fmla="*/ 0 w 12192000"/>
              <a:gd name="connsiteY0" fmla="*/ 0 h 4457700"/>
              <a:gd name="connsiteX1" fmla="*/ 12192000 w 12192000"/>
              <a:gd name="connsiteY1" fmla="*/ 0 h 4457700"/>
              <a:gd name="connsiteX2" fmla="*/ 12192000 w 12192000"/>
              <a:gd name="connsiteY2" fmla="*/ 4457700 h 4457700"/>
              <a:gd name="connsiteX3" fmla="*/ 11563350 w 12192000"/>
              <a:gd name="connsiteY3" fmla="*/ 4457700 h 4457700"/>
              <a:gd name="connsiteX4" fmla="*/ 11563350 w 12192000"/>
              <a:gd name="connsiteY4" fmla="*/ 685800 h 4457700"/>
              <a:gd name="connsiteX5" fmla="*/ 628650 w 12192000"/>
              <a:gd name="connsiteY5" fmla="*/ 685800 h 4457700"/>
              <a:gd name="connsiteX6" fmla="*/ 628650 w 12192000"/>
              <a:gd name="connsiteY6" fmla="*/ 4457700 h 4457700"/>
              <a:gd name="connsiteX7" fmla="*/ 0 w 12192000"/>
              <a:gd name="connsiteY7" fmla="*/ 4457700 h 44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457700">
                <a:moveTo>
                  <a:pt x="0" y="0"/>
                </a:moveTo>
                <a:lnTo>
                  <a:pt x="12192000" y="0"/>
                </a:lnTo>
                <a:lnTo>
                  <a:pt x="12192000" y="4457700"/>
                </a:lnTo>
                <a:lnTo>
                  <a:pt x="11563350" y="4457700"/>
                </a:lnTo>
                <a:lnTo>
                  <a:pt x="11563350" y="685800"/>
                </a:lnTo>
                <a:lnTo>
                  <a:pt x="628650" y="685800"/>
                </a:lnTo>
                <a:lnTo>
                  <a:pt x="628650" y="4457700"/>
                </a:lnTo>
                <a:lnTo>
                  <a:pt x="0" y="4457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408" y="1143000"/>
            <a:ext cx="10241280" cy="22860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5688" y="3803904"/>
            <a:ext cx="8046720" cy="9144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1A471A-8A28-B00F-72E9-849D5E6B7257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BB82FF-5339-5456-4D30-0C2DA7907AAE}"/>
              </a:ext>
            </a:extLst>
          </p:cNvPr>
          <p:cNvSpPr/>
          <p:nvPr userDrawn="1"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</p:spPr>
        <p:txBody>
          <a:bodyPr/>
          <a:lstStyle>
            <a:lvl1pPr>
              <a:defRPr sz="3200" spc="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39A257-2366-FF6B-67AD-9342B6B0B6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429000"/>
            <a:ext cx="6217920" cy="2743200"/>
          </a:xfrm>
        </p:spPr>
        <p:txBody>
          <a:bodyPr>
            <a:normAutofit/>
          </a:bodyPr>
          <a:lstStyle>
            <a:lvl1pPr marL="457200">
              <a:spcBef>
                <a:spcPts val="1400"/>
              </a:spcBef>
              <a:buSzPct val="80000"/>
              <a:defRPr cap="all" spc="0" baseline="0"/>
            </a:lvl1pPr>
            <a:lvl2pPr marL="914400">
              <a:buSzPct val="80000"/>
              <a:defRPr spc="0" baseline="0"/>
            </a:lvl2pPr>
            <a:lvl3pPr marL="1371600">
              <a:buSzPct val="80000"/>
              <a:defRPr spc="0" baseline="0"/>
            </a:lvl3pPr>
            <a:lvl4pPr marL="1828800">
              <a:buSzPct val="80000"/>
              <a:defRPr spc="0" baseline="0"/>
            </a:lvl4pPr>
            <a:lvl5pPr marL="2286000">
              <a:buSzPct val="80000"/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DA4A755-28B6-5A01-94AB-C3CCC4368885}"/>
              </a:ext>
            </a:extLst>
          </p:cNvPr>
          <p:cNvCxnSpPr>
            <a:cxnSpLocks/>
          </p:cNvCxnSpPr>
          <p:nvPr userDrawn="1"/>
        </p:nvCxnSpPr>
        <p:spPr>
          <a:xfrm>
            <a:off x="5340096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481328"/>
            <a:ext cx="9144000" cy="389534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248" y="1920240"/>
            <a:ext cx="8229600" cy="3017520"/>
          </a:xfrm>
        </p:spPr>
        <p:txBody>
          <a:bodyPr anchor="ctr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48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BCF04C-49F6-66E8-41A0-B3C371944EA1}"/>
              </a:ext>
            </a:extLst>
          </p:cNvPr>
          <p:cNvSpPr/>
          <p:nvPr userDrawn="1"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3931920"/>
            <a:ext cx="5029200" cy="18288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DE351D0-FB9C-3473-AF28-5292774172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5472" y="731520"/>
            <a:ext cx="4306824" cy="5394960"/>
          </a:xfrm>
        </p:spPr>
        <p:txBody>
          <a:bodyPr anchor="b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cap="all" baseline="0"/>
            </a:lvl1pPr>
            <a:lvl2pPr marL="914400">
              <a:buClr>
                <a:schemeClr val="tx1"/>
              </a:buClr>
              <a:buSzPct val="80000"/>
              <a:defRPr/>
            </a:lvl2pPr>
            <a:lvl3pPr marL="1371600">
              <a:buClr>
                <a:schemeClr val="tx1"/>
              </a:buClr>
              <a:buSzPct val="80000"/>
              <a:defRPr/>
            </a:lvl3pPr>
            <a:lvl4pPr marL="1828800">
              <a:buClr>
                <a:schemeClr val="tx1"/>
              </a:buClr>
              <a:buSzPct val="80000"/>
              <a:defRPr/>
            </a:lvl4pPr>
            <a:lvl5pPr marL="2286000">
              <a:buClr>
                <a:schemeClr val="tx1"/>
              </a:buClr>
              <a:buSzPct val="8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171EC5-29BE-C106-1E9B-0CBDB598A131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1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108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84848" y="1097280"/>
            <a:ext cx="4572000" cy="18288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3172968"/>
            <a:ext cx="10076688" cy="310896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77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C1DF8E-7BDC-2B45-E1BF-4F6647C8036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775325" y="63500"/>
            <a:ext cx="681038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AU" sz="14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6910A6-D2D7-A18B-4770-E7C54BDB270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775325" y="6581140"/>
            <a:ext cx="681038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AU" sz="14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4" r:id="rId3"/>
    <p:sldLayoutId id="2147483675" r:id="rId4"/>
    <p:sldLayoutId id="2147483664" r:id="rId5"/>
    <p:sldLayoutId id="2147483676" r:id="rId6"/>
    <p:sldLayoutId id="2147483677" r:id="rId7"/>
    <p:sldLayoutId id="2147483681" r:id="rId8"/>
    <p:sldLayoutId id="2147483682" r:id="rId9"/>
    <p:sldLayoutId id="2147483683" r:id="rId10"/>
    <p:sldLayoutId id="2147483680" r:id="rId11"/>
    <p:sldLayoutId id="2147483684" r:id="rId12"/>
    <p:sldLayoutId id="2147483673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4572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Courier New" panose="02070309020205020404" pitchFamily="49" charset="0"/>
        <a:buChar char="o"/>
        <a:defRPr sz="2400" b="0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hyperlink" Target="https://lsharkey.tech/hackathon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6C62AE-8304-8CBC-10A0-1CD3C3F17E1C}"/>
              </a:ext>
            </a:extLst>
          </p:cNvPr>
          <p:cNvSpPr/>
          <p:nvPr/>
        </p:nvSpPr>
        <p:spPr>
          <a:xfrm>
            <a:off x="3367216" y="1163037"/>
            <a:ext cx="4972112" cy="4109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024"/>
            <a:ext cx="10515600" cy="1276398"/>
          </a:xfrm>
        </p:spPr>
        <p:txBody>
          <a:bodyPr/>
          <a:lstStyle/>
          <a:p>
            <a:r>
              <a:rPr lang="en-US"/>
              <a:t>Barwon of a kind</a:t>
            </a:r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B116AAE7-4514-35A9-3DCB-A8C1494ACEDB}"/>
              </a:ext>
            </a:extLst>
          </p:cNvPr>
          <p:cNvSpPr txBox="1">
            <a:spLocks/>
          </p:cNvSpPr>
          <p:nvPr/>
        </p:nvSpPr>
        <p:spPr>
          <a:xfrm>
            <a:off x="1523999" y="685868"/>
            <a:ext cx="9144000" cy="35661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24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Caring for the environment with data and analytics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156BF4-3A24-D0B5-4428-121C25B08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081" y="5920226"/>
            <a:ext cx="2727519" cy="644767"/>
          </a:xfrm>
          <a:prstGeom prst="rect">
            <a:avLst/>
          </a:prstGeom>
        </p:spPr>
      </p:pic>
      <p:pic>
        <p:nvPicPr>
          <p:cNvPr id="6" name="Picture 5" descr="A blue water droplet with icons around it&#10;&#10;Description automatically generated">
            <a:extLst>
              <a:ext uri="{FF2B5EF4-FFF2-40B4-BE49-F238E27FC236}">
                <a16:creationId xmlns:a16="http://schemas.microsoft.com/office/drawing/2014/main" id="{C685D3E0-D4DD-56D5-591C-D236E04EC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322" y="2673962"/>
            <a:ext cx="3767355" cy="340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CD2-9585-7E51-5359-D52935A7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184" y="2240280"/>
            <a:ext cx="4114800" cy="265176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The team</a:t>
            </a:r>
          </a:p>
          <a:p>
            <a:r>
              <a:rPr lang="en-US"/>
              <a:t>The opportunity</a:t>
            </a:r>
          </a:p>
          <a:p>
            <a:r>
              <a:rPr lang="en-US"/>
              <a:t>The solution</a:t>
            </a:r>
          </a:p>
          <a:p>
            <a:r>
              <a:rPr lang="en-US"/>
              <a:t>How it works</a:t>
            </a:r>
          </a:p>
          <a:p>
            <a:r>
              <a:rPr lang="en-US"/>
              <a:t>Where to next – the ask</a:t>
            </a:r>
          </a:p>
        </p:txBody>
      </p:sp>
      <p:pic>
        <p:nvPicPr>
          <p:cNvPr id="8" name="Picture Placeholder 7" descr="Pipette diffusing dyes in flasks">
            <a:extLst>
              <a:ext uri="{FF2B5EF4-FFF2-40B4-BE49-F238E27FC236}">
                <a16:creationId xmlns:a16="http://schemas.microsoft.com/office/drawing/2014/main" id="{9DA934D8-2609-4227-78DF-CF8F07A2F9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" b="97"/>
          <a:stretch/>
        </p:blipFill>
        <p:spPr>
          <a:xfrm>
            <a:off x="5687568" y="1435608"/>
            <a:ext cx="5897880" cy="3977640"/>
          </a:xfrm>
        </p:spPr>
      </p:pic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4721" y="3744938"/>
            <a:ext cx="4019510" cy="2081317"/>
          </a:xfrm>
          <a:noFill/>
        </p:spPr>
        <p:txBody>
          <a:bodyPr anchor="ctr" anchorCtr="0">
            <a:noAutofit/>
          </a:bodyPr>
          <a:lstStyle/>
          <a:p>
            <a:r>
              <a:rPr lang="en-US"/>
              <a:t>The team</a:t>
            </a:r>
          </a:p>
        </p:txBody>
      </p:sp>
      <p:pic>
        <p:nvPicPr>
          <p:cNvPr id="10" name="Picture Placeholder 9" descr="Close up of bubbles">
            <a:extLst>
              <a:ext uri="{FF2B5EF4-FFF2-40B4-BE49-F238E27FC236}">
                <a16:creationId xmlns:a16="http://schemas.microsoft.com/office/drawing/2014/main" id="{99058E17-80B3-F3F9-AF6A-0518C39D94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3" r="83"/>
          <a:stretch/>
        </p:blipFill>
        <p:spPr>
          <a:xfrm>
            <a:off x="0" y="0"/>
            <a:ext cx="12188952" cy="2368296"/>
          </a:xfrm>
        </p:spPr>
      </p:pic>
      <p:pic>
        <p:nvPicPr>
          <p:cNvPr id="1026" name="Picture 2" descr="Lochlan Sharkey">
            <a:extLst>
              <a:ext uri="{FF2B5EF4-FFF2-40B4-BE49-F238E27FC236}">
                <a16:creationId xmlns:a16="http://schemas.microsoft.com/office/drawing/2014/main" id="{BE6E00BA-C0EB-DD90-D7BC-0DDCEC8109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7"/>
          <a:stretch/>
        </p:blipFill>
        <p:spPr bwMode="auto">
          <a:xfrm rot="20846762">
            <a:off x="549778" y="402376"/>
            <a:ext cx="2008311" cy="2636058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urray Davidson">
            <a:extLst>
              <a:ext uri="{FF2B5EF4-FFF2-40B4-BE49-F238E27FC236}">
                <a16:creationId xmlns:a16="http://schemas.microsoft.com/office/drawing/2014/main" id="{0F2F4B82-40DA-C0E7-9AD4-C2A01C8D9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7593">
            <a:off x="6686453" y="167768"/>
            <a:ext cx="1931273" cy="2889648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igid Creasey">
            <a:extLst>
              <a:ext uri="{FF2B5EF4-FFF2-40B4-BE49-F238E27FC236}">
                <a16:creationId xmlns:a16="http://schemas.microsoft.com/office/drawing/2014/main" id="{F05550CA-A3FF-C7C6-A286-108824EF1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78039">
            <a:off x="3650797" y="120326"/>
            <a:ext cx="1928813" cy="2900471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enny Perks">
            <a:extLst>
              <a:ext uri="{FF2B5EF4-FFF2-40B4-BE49-F238E27FC236}">
                <a16:creationId xmlns:a16="http://schemas.microsoft.com/office/drawing/2014/main" id="{0BEE2C45-95D5-431A-479F-BAF192F53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71116">
            <a:off x="9471286" y="331773"/>
            <a:ext cx="2010276" cy="2680368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ames Fenton">
            <a:extLst>
              <a:ext uri="{FF2B5EF4-FFF2-40B4-BE49-F238E27FC236}">
                <a16:creationId xmlns:a16="http://schemas.microsoft.com/office/drawing/2014/main" id="{9505036B-7753-B2E9-637B-5AB5CAB95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76736">
            <a:off x="1201769" y="3683742"/>
            <a:ext cx="2064999" cy="2753332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om Murphy">
            <a:extLst>
              <a:ext uri="{FF2B5EF4-FFF2-40B4-BE49-F238E27FC236}">
                <a16:creationId xmlns:a16="http://schemas.microsoft.com/office/drawing/2014/main" id="{BB12114F-ADDD-F898-FE6E-E7F180CDB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1651">
            <a:off x="9280235" y="3791631"/>
            <a:ext cx="1864644" cy="2803976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6F8FC2-B144-C7C7-79AD-486347D3100A}"/>
              </a:ext>
            </a:extLst>
          </p:cNvPr>
          <p:cNvSpPr txBox="1"/>
          <p:nvPr/>
        </p:nvSpPr>
        <p:spPr>
          <a:xfrm>
            <a:off x="2772255" y="5919167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/>
              <a:t>James Fenton</a:t>
            </a:r>
          </a:p>
          <a:p>
            <a:r>
              <a:rPr lang="en-AU" sz="1600"/>
              <a:t>Drinking Water Quality Team Leader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F1565-E772-ED46-5AEA-24BD703A3B7C}"/>
              </a:ext>
            </a:extLst>
          </p:cNvPr>
          <p:cNvSpPr txBox="1"/>
          <p:nvPr/>
        </p:nvSpPr>
        <p:spPr>
          <a:xfrm>
            <a:off x="2826597" y="2776673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/>
              <a:t>Brigid Creasey</a:t>
            </a:r>
          </a:p>
          <a:p>
            <a:r>
              <a:rPr lang="en-AU" sz="1600"/>
              <a:t>Catchments &amp; Waterways Team Leader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F54BD1-BB87-6C01-5F1D-17C4396F1F92}"/>
              </a:ext>
            </a:extLst>
          </p:cNvPr>
          <p:cNvSpPr txBox="1"/>
          <p:nvPr/>
        </p:nvSpPr>
        <p:spPr>
          <a:xfrm>
            <a:off x="197868" y="2945889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/>
              <a:t>Loch Sharkey</a:t>
            </a:r>
          </a:p>
          <a:p>
            <a:r>
              <a:rPr lang="en-AU" sz="1600"/>
              <a:t>Graduate Engineer (&amp; Genius!)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44454F-18C4-5D8B-532A-C3E2A5B2109D}"/>
              </a:ext>
            </a:extLst>
          </p:cNvPr>
          <p:cNvSpPr txBox="1"/>
          <p:nvPr/>
        </p:nvSpPr>
        <p:spPr>
          <a:xfrm>
            <a:off x="6171858" y="2908518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/>
              <a:t>Murray Davidson</a:t>
            </a:r>
          </a:p>
          <a:p>
            <a:r>
              <a:rPr lang="en-AU" sz="1600"/>
              <a:t>Senior Systems &amp; Quality Engineer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08B42-44BB-4037-4DBB-7980DFC8FC0E}"/>
              </a:ext>
            </a:extLst>
          </p:cNvPr>
          <p:cNvSpPr txBox="1"/>
          <p:nvPr/>
        </p:nvSpPr>
        <p:spPr>
          <a:xfrm>
            <a:off x="8390942" y="2824983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b="1"/>
              <a:t>Jenny Perks</a:t>
            </a:r>
          </a:p>
          <a:p>
            <a:pPr algn="r"/>
            <a:r>
              <a:rPr lang="en-AU" sz="1600"/>
              <a:t>Design &amp; Improvement Lead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0C0B4E-6E7B-545C-4523-A0ECBF416970}"/>
              </a:ext>
            </a:extLst>
          </p:cNvPr>
          <p:cNvSpPr txBox="1"/>
          <p:nvPr/>
        </p:nvSpPr>
        <p:spPr>
          <a:xfrm>
            <a:off x="6212463" y="5949945"/>
            <a:ext cx="33086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b="1"/>
              <a:t>Tom Murphy</a:t>
            </a:r>
          </a:p>
          <a:p>
            <a:pPr algn="r"/>
            <a:r>
              <a:rPr lang="en-AU" sz="1600"/>
              <a:t>Water Resource Monitoring Team Leader</a:t>
            </a:r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E2E87A-0461-7F8F-636D-5141A7F5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</p:spPr>
        <p:txBody>
          <a:bodyPr anchor="t">
            <a:normAutofit/>
          </a:bodyPr>
          <a:lstStyle/>
          <a:p>
            <a:r>
              <a:rPr lang="en-AU"/>
              <a:t>Our stakeholder group</a:t>
            </a:r>
          </a:p>
        </p:txBody>
      </p:sp>
      <p:pic>
        <p:nvPicPr>
          <p:cNvPr id="10" name="Picture Placeholder 9" descr="A map of a river&#10;&#10;Description automatically generated">
            <a:extLst>
              <a:ext uri="{FF2B5EF4-FFF2-40B4-BE49-F238E27FC236}">
                <a16:creationId xmlns:a16="http://schemas.microsoft.com/office/drawing/2014/main" id="{41E7C9F3-B7A4-2958-2D02-D09C0AABA1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1267" t="6274" r="8020" b="5726"/>
          <a:stretch/>
        </p:blipFill>
        <p:spPr>
          <a:xfrm>
            <a:off x="426719" y="626364"/>
            <a:ext cx="4524179" cy="560527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685EAB-FF5A-E247-6A04-6A67E82B3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429000"/>
            <a:ext cx="6217920" cy="2743200"/>
          </a:xfrm>
        </p:spPr>
        <p:txBody>
          <a:bodyPr>
            <a:normAutofit/>
          </a:bodyPr>
          <a:lstStyle/>
          <a:p>
            <a:r>
              <a:rPr lang="en-AU"/>
              <a:t>catchment and water quality teams</a:t>
            </a:r>
          </a:p>
          <a:p>
            <a:r>
              <a:rPr lang="en-AU"/>
              <a:t>catchment management authorities</a:t>
            </a:r>
          </a:p>
        </p:txBody>
      </p:sp>
    </p:spTree>
    <p:extLst>
      <p:ext uri="{BB962C8B-B14F-4D97-AF65-F5344CB8AC3E}">
        <p14:creationId xmlns:p14="http://schemas.microsoft.com/office/powerpoint/2010/main" val="347551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100DF3-8EF6-D445-36AE-D123881B4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004" y="925286"/>
            <a:ext cx="10504982" cy="1105938"/>
          </a:xfrm>
        </p:spPr>
        <p:txBody>
          <a:bodyPr/>
          <a:lstStyle/>
          <a:p>
            <a:r>
              <a:rPr lang="en-AU"/>
              <a:t>The opportunity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75370A-0CAA-95AF-8CA3-8572559CD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1818" y="2540777"/>
            <a:ext cx="10432868" cy="3629678"/>
          </a:xfrm>
        </p:spPr>
        <p:txBody>
          <a:bodyPr>
            <a:normAutofit fontScale="85000" lnSpcReduction="20000"/>
          </a:bodyPr>
          <a:lstStyle/>
          <a:p>
            <a:r>
              <a:rPr lang="en-AU" b="1" cap="none"/>
              <a:t>To deploy eco detection sensors within drinking water catchments and combine multiple datasets into a central user-friendly dashboard to:</a:t>
            </a:r>
          </a:p>
          <a:p>
            <a:pPr algn="l"/>
            <a:endParaRPr lang="en-AU" b="1" cap="none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H</a:t>
            </a:r>
            <a:r>
              <a:rPr lang="en-AU" cap="none"/>
              <a:t>ighlight </a:t>
            </a:r>
            <a:r>
              <a:rPr lang="en-AU"/>
              <a:t>opportunities for early intervention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Enable better risk management practices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Deliver improved response time to fluctuations in water quality and events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Increase informed decision-making ability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Save time for staff manipulating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/>
              <a:t>Improve catchment water quality sampling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cap="none"/>
              <a:t>Track improvements in water quality and link them to investments in catchment health</a:t>
            </a:r>
          </a:p>
        </p:txBody>
      </p:sp>
    </p:spTree>
    <p:extLst>
      <p:ext uri="{BB962C8B-B14F-4D97-AF65-F5344CB8AC3E}">
        <p14:creationId xmlns:p14="http://schemas.microsoft.com/office/powerpoint/2010/main" val="273482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25" y="1118567"/>
            <a:ext cx="6368436" cy="914400"/>
          </a:xfrm>
          <a:noFill/>
        </p:spPr>
        <p:txBody>
          <a:bodyPr anchor="t" anchorCtr="0"/>
          <a:lstStyle/>
          <a:p>
            <a:r>
              <a:rPr lang="en-US"/>
              <a:t>Dashboard design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824" y="2032967"/>
            <a:ext cx="5834269" cy="4255101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365760" tIns="365760" rIns="365760" bIns="365760" rtlCol="0" anchor="t">
            <a:noAutofit/>
          </a:bodyPr>
          <a:lstStyle/>
          <a:p>
            <a:r>
              <a:rPr lang="en-US"/>
              <a:t>Stakeholder group are data savvy</a:t>
            </a:r>
          </a:p>
          <a:p>
            <a:r>
              <a:rPr lang="en-US"/>
              <a:t>Needs to be quick and easy to use</a:t>
            </a:r>
          </a:p>
          <a:p>
            <a:r>
              <a:rPr lang="en-US" err="1"/>
              <a:t>Customisable</a:t>
            </a:r>
            <a:r>
              <a:rPr lang="en-US"/>
              <a:t> by geographical area and date range</a:t>
            </a:r>
          </a:p>
          <a:p>
            <a:r>
              <a:rPr lang="en-US"/>
              <a:t>Easy to import data from multiple sources</a:t>
            </a:r>
          </a:p>
          <a:p>
            <a:r>
              <a:rPr lang="en-US"/>
              <a:t>Capability to generate reports and extract data</a:t>
            </a:r>
          </a:p>
          <a:p>
            <a:r>
              <a:rPr lang="en-US"/>
              <a:t>Ability to send triggers and alerts</a:t>
            </a:r>
          </a:p>
          <a:p>
            <a:r>
              <a:rPr lang="en-US"/>
              <a:t>Geographical overview </a:t>
            </a:r>
          </a:p>
          <a:p>
            <a:r>
              <a:rPr lang="en-US"/>
              <a:t>Ability to compare and correlate different data sets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3EFFDC-1D3B-92ED-440D-AEDCED9CF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260" y="1554480"/>
            <a:ext cx="5186191" cy="48463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337" y="347735"/>
            <a:ext cx="6217920" cy="509551"/>
          </a:xfrm>
          <a:noFill/>
        </p:spPr>
        <p:txBody>
          <a:bodyPr/>
          <a:lstStyle/>
          <a:p>
            <a:r>
              <a:rPr lang="en-US"/>
              <a:t>H</a:t>
            </a:r>
            <a:r>
              <a:rPr lang="en-US" sz="1600"/>
              <a:t>2</a:t>
            </a:r>
            <a:r>
              <a:rPr lang="en-US"/>
              <a:t>O</a:t>
            </a:r>
            <a:r>
              <a:rPr lang="en-US" cap="none"/>
              <a:t>verview</a:t>
            </a:r>
            <a:r>
              <a:rPr lang="en-US"/>
              <a:t> Dashboard </a:t>
            </a:r>
            <a:br>
              <a:rPr lang="en-US"/>
            </a:br>
            <a:br>
              <a:rPr lang="en-US"/>
            </a:br>
            <a:endParaRPr lang="en-US"/>
          </a:p>
        </p:txBody>
      </p:sp>
      <p:pic>
        <p:nvPicPr>
          <p:cNvPr id="16" name="Picture Placeholder 15" descr="Pipette over three glass jars">
            <a:extLst>
              <a:ext uri="{FF2B5EF4-FFF2-40B4-BE49-F238E27FC236}">
                <a16:creationId xmlns:a16="http://schemas.microsoft.com/office/drawing/2014/main" id="{363B2CE7-DE69-D368-9719-08D0C83ABC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1479932" y="1828800"/>
            <a:ext cx="3200400" cy="32004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032313"/>
            <a:ext cx="6217920" cy="3624444"/>
          </a:xfrm>
          <a:noFill/>
        </p:spPr>
        <p:txBody>
          <a:bodyPr>
            <a:normAutofit/>
          </a:bodyPr>
          <a:lstStyle/>
          <a:p>
            <a:r>
              <a:rPr lang="en-US"/>
              <a:t>Data collection map</a:t>
            </a:r>
          </a:p>
          <a:p>
            <a:r>
              <a:rPr lang="en-US"/>
              <a:t>Water quality comparison</a:t>
            </a:r>
          </a:p>
          <a:p>
            <a:r>
              <a:rPr lang="en-US"/>
              <a:t>Rainfall &amp; streamflow</a:t>
            </a:r>
          </a:p>
          <a:p>
            <a:r>
              <a:rPr lang="en-US"/>
              <a:t>alerts</a:t>
            </a:r>
          </a:p>
          <a:p>
            <a:r>
              <a:rPr lang="en-US"/>
              <a:t>Ai assistant</a:t>
            </a:r>
          </a:p>
          <a:p>
            <a:r>
              <a:rPr lang="en-US"/>
              <a:t>Interactive data </a:t>
            </a:r>
            <a:r>
              <a:rPr lang="en-US" err="1"/>
              <a:t>visualisation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AF93FE-E5E7-E369-66ED-7AD06E63DD62}"/>
              </a:ext>
            </a:extLst>
          </p:cNvPr>
          <p:cNvSpPr txBox="1"/>
          <p:nvPr/>
        </p:nvSpPr>
        <p:spPr>
          <a:xfrm>
            <a:off x="5400475" y="2316353"/>
            <a:ext cx="6097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>
                <a:hlinkClick r:id="rId4"/>
              </a:rPr>
              <a:t>H2Overview Dashboard (</a:t>
            </a:r>
            <a:r>
              <a:rPr lang="en-AU" err="1">
                <a:hlinkClick r:id="rId4"/>
              </a:rPr>
              <a:t>lsharkey.tech</a:t>
            </a:r>
            <a:r>
              <a:rPr lang="en-AU">
                <a:hlinkClick r:id="rId4"/>
              </a:rPr>
              <a:t>)</a:t>
            </a:r>
            <a:endParaRPr lang="en-AU" cap="non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7B6586-E293-C13F-8891-1C5FD6C55E13}"/>
              </a:ext>
            </a:extLst>
          </p:cNvPr>
          <p:cNvSpPr txBox="1"/>
          <p:nvPr/>
        </p:nvSpPr>
        <p:spPr>
          <a:xfrm>
            <a:off x="4882715" y="1046396"/>
            <a:ext cx="68057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/>
              <a:t>The dashboard is a </a:t>
            </a:r>
            <a:r>
              <a:rPr lang="en-AU" b="1"/>
              <a:t>Python-based</a:t>
            </a:r>
            <a:r>
              <a:rPr lang="en-AU"/>
              <a:t> application using </a:t>
            </a:r>
            <a:r>
              <a:rPr lang="en-AU" b="1" err="1"/>
              <a:t>Plotly</a:t>
            </a:r>
            <a:r>
              <a:rPr lang="en-AU"/>
              <a:t> for data visualization, hosted on </a:t>
            </a:r>
            <a:r>
              <a:rPr lang="en-AU" b="1" err="1"/>
              <a:t>Streamlit</a:t>
            </a:r>
            <a:r>
              <a:rPr lang="en-AU"/>
              <a:t> Cloud, with interactive map and alarm features powered by Folium.</a:t>
            </a:r>
            <a:endParaRPr lang="en-AU" cap="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D8E211-31C7-B376-17E7-69B2244CC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0749" y="1664208"/>
            <a:ext cx="3529583" cy="35295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79D00A-9D70-CF84-7EBD-1D6718EA189B}"/>
              </a:ext>
            </a:extLst>
          </p:cNvPr>
          <p:cNvSpPr txBox="1"/>
          <p:nvPr/>
        </p:nvSpPr>
        <p:spPr>
          <a:xfrm rot="903366">
            <a:off x="627022" y="6079332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>
                <a:solidFill>
                  <a:srgbClr val="FF0000"/>
                </a:solidFill>
                <a:latin typeface="Comic Sans MS" panose="030F0702030302020204" pitchFamily="66" charset="0"/>
              </a:rPr>
              <a:t>Check it out yourself!</a:t>
            </a: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1E5DE1ED-4538-02CD-3419-D01078FACBC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037067" y="5281401"/>
            <a:ext cx="762560" cy="649707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/>
              <a:t>Making this happen - our ask…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107164"/>
            <a:ext cx="4663440" cy="4027122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365760" tIns="365760" rIns="365760" bIns="365760" rtlCol="0" anchor="t">
            <a:noAutofit/>
          </a:bodyPr>
          <a:lstStyle/>
          <a:p>
            <a:r>
              <a:rPr lang="en-US"/>
              <a:t>Support to build out the dashboard $20k</a:t>
            </a:r>
          </a:p>
          <a:p>
            <a:pPr lvl="1"/>
            <a:r>
              <a:rPr lang="en-US"/>
              <a:t>Stakeholder engagement</a:t>
            </a:r>
          </a:p>
          <a:p>
            <a:pPr lvl="1"/>
            <a:r>
              <a:rPr lang="en-US"/>
              <a:t>Requirement identification</a:t>
            </a:r>
          </a:p>
          <a:p>
            <a:pPr lvl="1"/>
            <a:r>
              <a:rPr lang="en-US"/>
              <a:t>Developer time to build</a:t>
            </a:r>
          </a:p>
          <a:p>
            <a:pPr marL="457200" lvl="1" indent="0">
              <a:buNone/>
            </a:pPr>
            <a:endParaRPr lang="en-US"/>
          </a:p>
          <a:p>
            <a:r>
              <a:rPr lang="en-US"/>
              <a:t>Support for four </a:t>
            </a:r>
            <a:r>
              <a:rPr lang="en-US" err="1"/>
              <a:t>EcoDetection</a:t>
            </a:r>
            <a:r>
              <a:rPr lang="en-US"/>
              <a:t> sensor deployment trial in our highest risk catchment Barham River Apollo Bay to support a catchment-based improvement project 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4647E3-685D-5B96-734A-3BCEDA09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961" y="1987196"/>
            <a:ext cx="4492154" cy="3123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396F6B-05CC-C536-24A9-3E67FA78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442" y="5110540"/>
            <a:ext cx="4829191" cy="114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48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39FA-84F2-3624-49D6-32B9E036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noFill/>
        </p:spPr>
        <p:txBody>
          <a:bodyPr bIns="0" anchor="ctr" anchorCtr="0"/>
          <a:lstStyle/>
          <a:p>
            <a:r>
              <a:rPr lang="en-US"/>
              <a:t>Thank you</a:t>
            </a:r>
          </a:p>
        </p:txBody>
      </p:sp>
      <p:pic>
        <p:nvPicPr>
          <p:cNvPr id="7" name="Picture Placeholder 25" descr="Bacteria cultured in a petri dish for a laboratory or a scientific investigation">
            <a:extLst>
              <a:ext uri="{FF2B5EF4-FFF2-40B4-BE49-F238E27FC236}">
                <a16:creationId xmlns:a16="http://schemas.microsoft.com/office/drawing/2014/main" id="{F46DA087-2662-0725-53F9-CF835D1DC8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r="74"/>
          <a:stretch/>
        </p:blipFill>
        <p:spPr>
          <a:xfrm>
            <a:off x="4953000" y="548640"/>
            <a:ext cx="2286000" cy="2286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04BCD3-171F-C06E-AC4E-108832525D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 anchorCtr="0"/>
          <a:lstStyle/>
          <a:p>
            <a:r>
              <a:rPr lang="en-US"/>
              <a:t>Barwon of a kind</a:t>
            </a:r>
          </a:p>
        </p:txBody>
      </p:sp>
    </p:spTree>
    <p:extLst>
      <p:ext uri="{BB962C8B-B14F-4D97-AF65-F5344CB8AC3E}">
        <p14:creationId xmlns:p14="http://schemas.microsoft.com/office/powerpoint/2010/main" val="48752273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 discovery_V1_win32_EF_v3" id="{70008AEC-EDED-4511-BBCB-3094E155874B}" vid="{20F39DC6-8556-4458-8AAA-5D2B51347C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9A734A7-6096-47AA-9737-CDF62701A00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F8397A0-8C35-4EEE-8E61-47C914415B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81D8D6-8849-400B-8BC9-21D401C7DD06}">
  <ds:schemaRefs>
    <ds:schemaRef ds:uri="16c05727-aa75-4e4a-9b5f-8a80a1165891"/>
    <ds:schemaRef ds:uri="230e9df3-be65-4c73-a93b-d1236ebd677e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5740be92-9a7a-42f1-af5c-0fd11202bb4c}" enabled="1" method="Standard" siteId="{6c173769-37a7-44ec-a06e-88d644fd3b60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{C26D2522-B0B0-4A12-AB20-CE280AC9B72C}tf67061901_win32</Template>
  <Application>Microsoft Office PowerPoint</Application>
  <PresentationFormat>Widescreen</PresentationFormat>
  <Slides>9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Custom</vt:lpstr>
      <vt:lpstr>Barwon of a kind</vt:lpstr>
      <vt:lpstr>agenda</vt:lpstr>
      <vt:lpstr>The team</vt:lpstr>
      <vt:lpstr>Our stakeholder group</vt:lpstr>
      <vt:lpstr>The opportunity</vt:lpstr>
      <vt:lpstr>Dashboard design logic</vt:lpstr>
      <vt:lpstr>H2Overview Dashboard   </vt:lpstr>
      <vt:lpstr>Making this happen - our ask…</vt:lpstr>
      <vt:lpstr>Thank you</vt:lpstr>
    </vt:vector>
  </TitlesOfParts>
  <Company>Barwon Water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Jenny Perks</dc:creator>
  <cp:revision>2</cp:revision>
  <dcterms:created xsi:type="dcterms:W3CDTF">2024-09-18T22:42:07Z</dcterms:created>
  <dcterms:modified xsi:type="dcterms:W3CDTF">2024-09-23T02:20:14Z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ClassificationContentMarkingFooterLocations">
    <vt:lpwstr>Custom:7</vt:lpwstr>
  </property>
  <property fmtid="{D5CDD505-2E9C-101B-9397-08002B2CF9AE}" pid="5" name="ClassificationContentMarkingFooterText">
    <vt:lpwstr>OFFICIAL</vt:lpwstr>
  </property>
  <property fmtid="{D5CDD505-2E9C-101B-9397-08002B2CF9AE}" pid="6" name="ClassificationContentMarkingHeaderLocations">
    <vt:lpwstr>Custom:6</vt:lpwstr>
  </property>
  <property fmtid="{D5CDD505-2E9C-101B-9397-08002B2CF9AE}" pid="7" name="ClassificationContentMarkingHeaderText">
    <vt:lpwstr>OFFICIAL</vt:lpwstr>
  </property>
</Properties>
</file>

<file path=docProps/thumbnail.jpeg>
</file>